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embeddedFontLst>
    <p:embeddedFont>
      <p:font typeface="Arial Narrow" panose="020B0606020202030204" pitchFamily="34" charset="0"/>
      <p:regular r:id="rId18"/>
      <p:bold r:id="rId19"/>
      <p:italic r:id="rId20"/>
      <p:boldItalic r:id="rId21"/>
    </p:embeddedFont>
    <p:embeddedFont>
      <p:font typeface="Open Sans Light" panose="020B0306030504020204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genWaoFtDLSwde9SlqAkpGPYY6s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2" name="Google Shape;27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6" name="Google Shape;28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42149b49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g342149b49c2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g342149b49c2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1" name="Google Shape;311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7" name="Google Shape;20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4" name="Google Shape;23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27" name="Google Shape;127;p2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27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27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7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7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7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40" name="Google Shape;140;p2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28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28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8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8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8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34" name="Google Shape;34;p2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20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2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20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0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0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0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47" name="Google Shape;47;p2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2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2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2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63" name="Google Shape;63;p2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2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75" name="Google Shape;75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2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86" name="Google Shape;86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2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00" name="Google Shape;100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2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  <p:sp>
        <p:nvSpPr>
          <p:cNvPr id="114" name="Google Shape;114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2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s://blogs.fu-berlin.de/reseda/sentinel-2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esa.int/Space_in_Member_States/Germany/Sentinel-2_hat_die_Erdoberflaeche_im_Blick" TargetMode="External"/><Relationship Id="rId5" Type="http://schemas.openxmlformats.org/officeDocument/2006/relationships/hyperlink" Target="https://sentiwiki.copernicus.eu/web/s2-mission" TargetMode="Externa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0.png"/><Relationship Id="rId5" Type="http://schemas.openxmlformats.org/officeDocument/2006/relationships/image" Target="../media/image20.png"/><Relationship Id="rId10" Type="http://schemas.openxmlformats.org/officeDocument/2006/relationships/image" Target="../media/image9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49204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2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3100"/>
              <a:buFont typeface="Calibri"/>
              <a:buNone/>
            </a:pPr>
            <a:r>
              <a:rPr lang="de-DE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de-DE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3	Overview of available Spatial Data and respective Sources</a:t>
            </a:r>
            <a:endParaRPr sz="3600" b="1" i="0" u="none" strike="noStrike" cap="none">
              <a:solidFill>
                <a:srgbClr val="2E75B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Calibri"/>
              <a:buNone/>
            </a:pPr>
            <a:br>
              <a:rPr lang="de-DE"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de-DE" sz="27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a) Sentinel 2 Images  - Spectral, </a:t>
            </a:r>
            <a:r>
              <a:rPr lang="de-DE" sz="2700" b="1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de-DE" sz="27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emporal and </a:t>
            </a:r>
            <a:r>
              <a:rPr lang="de-DE" sz="2700" b="1"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de-DE" sz="27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patial resolution</a:t>
            </a:r>
            <a:endParaRPr sz="3600" b="1" i="0" u="none" strike="noStrike" cap="none">
              <a:solidFill>
                <a:srgbClr val="2E75B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1"/>
          <p:cNvSpPr txBox="1"/>
          <p:nvPr/>
        </p:nvSpPr>
        <p:spPr>
          <a:xfrm>
            <a:off x="2174225" y="-26306"/>
            <a:ext cx="5441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Spatial resolution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6" name="Google Shape;276;p1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11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E3a Sentinel-2 Images – Spectral, Temporal and Spatial resolution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10</a:t>
            </a:fld>
            <a:endParaRPr/>
          </a:p>
        </p:txBody>
      </p:sp>
      <p:pic>
        <p:nvPicPr>
          <p:cNvPr id="279" name="Google Shape;279;p1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11"/>
          <p:cNvSpPr txBox="1"/>
          <p:nvPr/>
        </p:nvSpPr>
        <p:spPr>
          <a:xfrm>
            <a:off x="807462" y="1691217"/>
            <a:ext cx="10812205" cy="2431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Describes the pixel size in Raster data</a:t>
            </a:r>
            <a:endParaRPr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Eg. the size of the smallest object that can be detected in an image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81" name="Google Shape;281;p11"/>
          <p:cNvSpPr/>
          <p:nvPr/>
        </p:nvSpPr>
        <p:spPr>
          <a:xfrm>
            <a:off x="1267289" y="1269290"/>
            <a:ext cx="5416537" cy="5204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spatial resolution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82" name="Google Shape;282;p11"/>
          <p:cNvSpPr/>
          <p:nvPr/>
        </p:nvSpPr>
        <p:spPr>
          <a:xfrm>
            <a:off x="1218906" y="3325478"/>
            <a:ext cx="5416537" cy="5204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Sentinel-2 spatial resolution</a:t>
            </a:r>
            <a:endParaRPr sz="2400" b="1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83" name="Google Shape;283;p11"/>
          <p:cNvSpPr txBox="1"/>
          <p:nvPr/>
        </p:nvSpPr>
        <p:spPr>
          <a:xfrm>
            <a:off x="1222927" y="4053331"/>
            <a:ext cx="10723815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10m resolution:</a:t>
            </a: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Visible and NIR bands (detailed vegetation and urban analysis)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20m resolution:</a:t>
            </a: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Red Edge, SWIR (biophysical parameters like water content, biomass)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60m resolution:</a:t>
            </a: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Atmospheric bands (used for corrections, not surface analysis)</a:t>
            </a:r>
            <a:endParaRPr sz="24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3"/>
          <p:cNvSpPr txBox="1"/>
          <p:nvPr/>
        </p:nvSpPr>
        <p:spPr>
          <a:xfrm>
            <a:off x="2174225" y="-26306"/>
            <a:ext cx="5441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Spatial resolution of Sentinel-2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0" name="Google Shape;290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1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E3a Sentinel-2 Images – Spectral, Temporal and Spatial resolution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11</a:t>
            </a:fld>
            <a:endParaRPr/>
          </a:p>
        </p:txBody>
      </p:sp>
      <p:pic>
        <p:nvPicPr>
          <p:cNvPr id="293" name="Google Shape;293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13" descr="Ein Bild, das Natur, Krater, Erde, Vulkan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 b="7531"/>
          <a:stretch/>
        </p:blipFill>
        <p:spPr>
          <a:xfrm>
            <a:off x="1055308" y="1056050"/>
            <a:ext cx="7831665" cy="5059438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13"/>
          <p:cNvSpPr txBox="1"/>
          <p:nvPr/>
        </p:nvSpPr>
        <p:spPr>
          <a:xfrm>
            <a:off x="8885163" y="5740400"/>
            <a:ext cx="459981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(ESA 2022)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6" name="Google Shape;296;p13"/>
          <p:cNvSpPr txBox="1"/>
          <p:nvPr/>
        </p:nvSpPr>
        <p:spPr>
          <a:xfrm>
            <a:off x="8944468" y="2986373"/>
            <a:ext cx="3177756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Image of Kilimanjaro highlighting the spatial resolution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342149b49c2_0_0"/>
          <p:cNvSpPr txBox="1"/>
          <p:nvPr/>
        </p:nvSpPr>
        <p:spPr>
          <a:xfrm>
            <a:off x="2174225" y="-26306"/>
            <a:ext cx="54420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Hands-On: Sentinel-2 bands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3" name="Google Shape;303;g342149b49c2_0_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g342149b49c2_0_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E3a Sentinel-2 Images – Spectral, Temporal and Spatial resolution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g342149b49c2_0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12</a:t>
            </a:fld>
            <a:endParaRPr/>
          </a:p>
        </p:txBody>
      </p:sp>
      <p:pic>
        <p:nvPicPr>
          <p:cNvPr id="306" name="Google Shape;306;g342149b49c2_0_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g342149b49c2_0_0"/>
          <p:cNvSpPr/>
          <p:nvPr/>
        </p:nvSpPr>
        <p:spPr>
          <a:xfrm>
            <a:off x="2404240" y="1275338"/>
            <a:ext cx="7382100" cy="8772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Spectral indices with Sentinel-2</a:t>
            </a:r>
            <a:endParaRPr/>
          </a:p>
        </p:txBody>
      </p:sp>
      <p:sp>
        <p:nvSpPr>
          <p:cNvPr id="308" name="Google Shape;308;g342149b49c2_0_0"/>
          <p:cNvSpPr txBox="1"/>
          <p:nvPr/>
        </p:nvSpPr>
        <p:spPr>
          <a:xfrm>
            <a:off x="1324850" y="2724725"/>
            <a:ext cx="10195500" cy="3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b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Let’s get started:</a:t>
            </a:r>
            <a:endParaRPr sz="2400" b="1" i="0" u="none" strike="noStrike" cap="none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de-DE" sz="2400">
                <a:latin typeface="Arial Narrow"/>
                <a:ea typeface="Arial Narrow"/>
                <a:cs typeface="Arial Narrow"/>
                <a:sym typeface="Arial Narrow"/>
              </a:rPr>
              <a:t>Name all bands with a 20m resolution of Sentinel-2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Name all bands with a 60m resolution of Sentinel-2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Rebuild the following index equations with Sentinel-2 bands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de-DE" sz="2400">
                <a:latin typeface="Arial Narrow"/>
                <a:ea typeface="Arial Narrow"/>
                <a:cs typeface="Arial Narrow"/>
                <a:sym typeface="Arial Narrow"/>
              </a:rPr>
              <a:t>NDVI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SzPts val="2400"/>
              <a:buFont typeface="Arial Narrow"/>
              <a:buChar char="•"/>
            </a:pPr>
            <a:r>
              <a:rPr lang="de-DE" sz="2400">
                <a:latin typeface="Arial Narrow"/>
                <a:ea typeface="Arial Narrow"/>
                <a:cs typeface="Arial Narrow"/>
                <a:sym typeface="Arial Narrow"/>
              </a:rPr>
              <a:t>EVI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SzPts val="2400"/>
              <a:buFont typeface="Arial Narrow"/>
              <a:buChar char="•"/>
            </a:pPr>
            <a:r>
              <a:rPr lang="de-DE" sz="2400">
                <a:latin typeface="Arial Narrow"/>
                <a:ea typeface="Arial Narrow"/>
                <a:cs typeface="Arial Narrow"/>
                <a:sym typeface="Arial Narrow"/>
              </a:rPr>
              <a:t>NDWI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SzPts val="2400"/>
              <a:buFont typeface="Arial Narrow"/>
              <a:buChar char="•"/>
            </a:pPr>
            <a:r>
              <a:rPr lang="de-DE" sz="2400">
                <a:latin typeface="Arial Narrow"/>
                <a:ea typeface="Arial Narrow"/>
                <a:cs typeface="Arial Narrow"/>
                <a:sym typeface="Arial Narrow"/>
              </a:rPr>
              <a:t>NBR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1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14"/>
          <p:cNvSpPr txBox="1">
            <a:spLocks noGrp="1"/>
          </p:cNvSpPr>
          <p:nvPr>
            <p:ph type="ftr" idx="11"/>
          </p:nvPr>
        </p:nvSpPr>
        <p:spPr>
          <a:xfrm>
            <a:off x="3349535" y="6519294"/>
            <a:ext cx="5498979" cy="202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/>
              <a:t>– 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E3a Sentinel-2 Images – Spectral, Temporal and Spatial resolution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13</a:t>
            </a:fld>
            <a:endParaRPr/>
          </a:p>
        </p:txBody>
      </p:sp>
      <p:pic>
        <p:nvPicPr>
          <p:cNvPr id="317" name="Google Shape;317;p1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14"/>
          <p:cNvSpPr txBox="1"/>
          <p:nvPr/>
        </p:nvSpPr>
        <p:spPr>
          <a:xfrm>
            <a:off x="1354247" y="1538098"/>
            <a:ext cx="9884476" cy="489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Sentinel-2 has 13 spectral bands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, allowing detailed vegetation, water, and land monitoring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10m, 20m, and 60m spatial resolutions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balance high detail with wide coverage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5-day temporal resolution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makes it ideal for </a:t>
            </a: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tracking changes over time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Different resolutions </a:t>
            </a: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serve different applications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, from </a:t>
            </a: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agriculture to disaster management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9" name="Google Shape;319;p14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5"/>
          <p:cNvSpPr txBox="1"/>
          <p:nvPr/>
        </p:nvSpPr>
        <p:spPr>
          <a:xfrm>
            <a:off x="2174225" y="-26306"/>
            <a:ext cx="562334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6" name="Google Shape;326;p1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15"/>
          <p:cNvSpPr txBox="1">
            <a:spLocks noGrp="1"/>
          </p:cNvSpPr>
          <p:nvPr>
            <p:ph type="ftr" idx="11"/>
          </p:nvPr>
        </p:nvSpPr>
        <p:spPr>
          <a:xfrm>
            <a:off x="3512820" y="6519294"/>
            <a:ext cx="5238931" cy="202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E3a Sentinel-2 Images – Spectral,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 Temporal</a:t>
            </a:r>
            <a:r>
              <a:rPr lang="de-DE"/>
              <a:t> and 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Spatial resolution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14</a:t>
            </a:fld>
            <a:endParaRPr/>
          </a:p>
        </p:txBody>
      </p:sp>
      <p:pic>
        <p:nvPicPr>
          <p:cNvPr id="329" name="Google Shape;329;p1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15"/>
          <p:cNvSpPr txBox="1"/>
          <p:nvPr/>
        </p:nvSpPr>
        <p:spPr>
          <a:xfrm>
            <a:off x="807462" y="1116695"/>
            <a:ext cx="11060160" cy="4370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Copernicus. (n.d.). </a:t>
            </a:r>
            <a:r>
              <a:rPr lang="de-DE" sz="20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Sentinel-2 mission overview</a:t>
            </a: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Retrieved February 10, 2025, from </a:t>
            </a:r>
            <a:r>
              <a:rPr lang="de-DE" sz="20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https://sentiwiki.copernicus.eu/web/s2-mission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European Space Agency (ESA). (2022, September 15). </a:t>
            </a:r>
            <a:r>
              <a:rPr lang="de-DE" sz="20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 snowy Kilimanjaro - ESA-Sentinel-2-L1C-Image</a:t>
            </a: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[Satellite image]. Retrieved February 10, 2025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European Space Agency (ESA). (2015, June 11). </a:t>
            </a:r>
            <a:r>
              <a:rPr lang="de-DE" sz="20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Sentinel-2 hat die Erdoberfläche im Blick</a:t>
            </a: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Retrieved February 10, 2025, from </a:t>
            </a:r>
            <a:r>
              <a:rPr lang="de-DE" sz="20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https://www.esa.int/Space_in_Member_States/Germany/Sentinel-2_hat_die_Erdoberflaeche_im_Blick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Freie Universität Berlin. (n.d.). </a:t>
            </a:r>
            <a:r>
              <a:rPr lang="de-DE" sz="2000" i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Sentinel-2</a:t>
            </a: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Retrieved February 10, 2025, from </a:t>
            </a:r>
            <a:r>
              <a:rPr lang="de-DE" sz="20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https://blogs.fu-berlin.de/reseda/sentinel-2/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6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de-DE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de-DE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6" name="Google Shape;336;p16"/>
          <p:cNvGrpSpPr/>
          <p:nvPr/>
        </p:nvGrpSpPr>
        <p:grpSpPr>
          <a:xfrm>
            <a:off x="1652645" y="6132842"/>
            <a:ext cx="8805180" cy="648000"/>
            <a:chOff x="609597" y="5421223"/>
            <a:chExt cx="9994138" cy="735499"/>
          </a:xfrm>
        </p:grpSpPr>
        <p:pic>
          <p:nvPicPr>
            <p:cNvPr id="337" name="Google Shape;337;p16" descr="Ein Bild, das Text, Schrift, Grafiken, Screenshot enthält.&#10;&#10;Automatisch generierte Beschreibu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8" name="Google Shape;338;p16" descr="Ein Bild, das Schrift, Grafiken, Logo, Screenshot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9" name="Google Shape;339;p16" descr="Ein Bild, das Schwarz, Dunkelheit enthält.&#10;&#10;Automatisch generierte Beschreibu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0" name="Google Shape;340;p16" descr="Ein Bild, das Logo, Grafiken, Symbol, Clipart enthält.&#10;&#10;Automatisch generierte Beschreibu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1" name="Google Shape;341;p16" descr="Ein Bild, das Text, Logo, Design, Darstellung enthält.&#10;&#10;Automatisch generierte Beschreibung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2" name="Google Shape;342;p16" descr="Ein Bild, das Symbol, Grafiken, Flagge enthält.&#10;&#10;Automatisch generierte Beschreibung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3" name="Google Shape;343;p16" descr="Ein Bild, das Symbol, Emblem, Logo, Wappen enthält.&#10;&#10;Automatisch generierte Beschreibung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9883735" y="5421223"/>
              <a:ext cx="72000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4" name="Google Shape;344;p16"/>
          <p:cNvSpPr txBox="1"/>
          <p:nvPr/>
        </p:nvSpPr>
        <p:spPr>
          <a:xfrm>
            <a:off x="1259148" y="4087500"/>
            <a:ext cx="48345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Dr. Insa Otte, Hanna Schulten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(on behalf of the EOCap4Africa Team)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de-DE" sz="1800" b="1">
                <a:solidFill>
                  <a:srgbClr val="4D4D4D"/>
                </a:solidFill>
              </a:rPr>
              <a:t>and colleagues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</p:txBody>
      </p:sp>
      <p:sp>
        <p:nvSpPr>
          <p:cNvPr id="345" name="Google Shape;345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15</a:t>
            </a:fld>
            <a:endParaRPr/>
          </a:p>
        </p:txBody>
      </p:sp>
      <p:grpSp>
        <p:nvGrpSpPr>
          <p:cNvPr id="346" name="Google Shape;346;p16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347" name="Google Shape;347;p16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8" name="Google Shape;348;p16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49" name="Google Shape;349;p16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Google Shape;174;p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E3a Sentinel-2 Images – Spectral, Temporal and Spatial resolution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2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1515034" y="1304169"/>
            <a:ext cx="9512100" cy="39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Explain what Sentinel-2 is and its role in Earth observation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Define spectral, temporal, and spatial resolution in remote sensing</a:t>
            </a:r>
            <a:endParaRPr sz="2800"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 how Sentinel-2’s resolution impacts different applications</a:t>
            </a:r>
            <a:endParaRPr sz="2800"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the strengths and trade-offs of Sentinel-2 data</a:t>
            </a:r>
            <a:endParaRPr sz="2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Sentinel-2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E3a Sentinel-2 Images – Spectral, Temporal and Spatial resolution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3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"/>
          <p:cNvSpPr txBox="1"/>
          <p:nvPr/>
        </p:nvSpPr>
        <p:spPr>
          <a:xfrm>
            <a:off x="1049367" y="1715408"/>
            <a:ext cx="4516633" cy="3422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Sentinel-2 is part of the European Space Agency's (ESA) Copernicus Program, designed for land monitoring applications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mission consists of two satellites (Sentinel-2A &amp; Sentinel-2B) working together to provide frequent, high-resolution imagery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90" name="Google Shape;190;p3" descr="Ein Bild, das Transport, Satellit, Raum, Weltraum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42000" y="1714500"/>
            <a:ext cx="6096000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3"/>
          <p:cNvSpPr txBox="1"/>
          <p:nvPr/>
        </p:nvSpPr>
        <p:spPr>
          <a:xfrm>
            <a:off x="5824670" y="5136153"/>
            <a:ext cx="19787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(ESA 2015)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"/>
          <p:cNvSpPr txBox="1"/>
          <p:nvPr/>
        </p:nvSpPr>
        <p:spPr>
          <a:xfrm>
            <a:off x="2174225" y="-26306"/>
            <a:ext cx="5381444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Sentinel-2 twin configuration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E3a Sentinel-2 Images – Spectral, Temporal and Spatial resolution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4</a:t>
            </a:fld>
            <a:endParaRPr/>
          </a:p>
        </p:txBody>
      </p:sp>
      <p:pic>
        <p:nvPicPr>
          <p:cNvPr id="201" name="Google Shape;201;p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"/>
          <p:cNvSpPr txBox="1"/>
          <p:nvPr/>
        </p:nvSpPr>
        <p:spPr>
          <a:xfrm>
            <a:off x="1158225" y="1098552"/>
            <a:ext cx="10521900" cy="48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two satellites?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Improves temporal resolution – Each satellite orbits 180° apart, covering the same location every 5 days (instead of 10 days with one satellite)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Ensures mission continuity – If one satellite fails, the other continues operations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Enhances global coverage – Together, they provide complete Earth coverage at high frequency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133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Orbits &amp; positioning: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Sentinel-2A launched on June 23, 2015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Sentinel-2B launched on March 7, 2017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Both operate in sun-synchronous orbits at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786 km altitude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03" name="Google Shape;203;p4" descr="Ein Bild, das Text, Screenshot, Karte, Diagramm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71822" y="3171975"/>
            <a:ext cx="4907643" cy="3187096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4"/>
          <p:cNvSpPr txBox="1"/>
          <p:nvPr/>
        </p:nvSpPr>
        <p:spPr>
          <a:xfrm>
            <a:off x="5056623" y="5988867"/>
            <a:ext cx="197870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(Copernicus n.d.)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5"/>
          <p:cNvSpPr txBox="1"/>
          <p:nvPr/>
        </p:nvSpPr>
        <p:spPr>
          <a:xfrm>
            <a:off x="2174225" y="-26306"/>
            <a:ext cx="5441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Key applications of Sentinel-2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E3a Sentinel-2 Images – Spectral, Temporal and Spatial resolution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5</a:t>
            </a:fld>
            <a:endParaRPr/>
          </a:p>
        </p:txBody>
      </p:sp>
      <p:pic>
        <p:nvPicPr>
          <p:cNvPr id="214" name="Google Shape;214;p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5"/>
          <p:cNvSpPr txBox="1"/>
          <p:nvPr/>
        </p:nvSpPr>
        <p:spPr>
          <a:xfrm>
            <a:off x="1381986" y="1292074"/>
            <a:ext cx="10812205" cy="4278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Vegetation monitoring (e.g., crop health, deforestation)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Land use &amp; land cover mapping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Water resource monitoring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190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Disaster response (wildfires, floods, droughts)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7"/>
          <p:cNvSpPr txBox="1"/>
          <p:nvPr/>
        </p:nvSpPr>
        <p:spPr>
          <a:xfrm>
            <a:off x="2174225" y="-26306"/>
            <a:ext cx="5441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Temporal resolution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2" name="Google Shape;222;p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7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E3a Sentinel-2 Images – Spectral, Temporal and Spatial resolution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6</a:t>
            </a:fld>
            <a:endParaRPr/>
          </a:p>
        </p:txBody>
      </p:sp>
      <p:pic>
        <p:nvPicPr>
          <p:cNvPr id="225" name="Google Shape;225;p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7"/>
          <p:cNvSpPr txBox="1"/>
          <p:nvPr/>
        </p:nvSpPr>
        <p:spPr>
          <a:xfrm>
            <a:off x="1146129" y="1521884"/>
            <a:ext cx="10812205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frequency of satellite revisits over the same area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27" name="Google Shape;227;p7"/>
          <p:cNvSpPr/>
          <p:nvPr/>
        </p:nvSpPr>
        <p:spPr>
          <a:xfrm>
            <a:off x="1249146" y="1099957"/>
            <a:ext cx="5416537" cy="5204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temporal resolution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28" name="Google Shape;228;p7"/>
          <p:cNvSpPr/>
          <p:nvPr/>
        </p:nvSpPr>
        <p:spPr>
          <a:xfrm>
            <a:off x="1249145" y="2551384"/>
            <a:ext cx="5416537" cy="5204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Why temporal resolution matters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29" name="Google Shape;229;p7"/>
          <p:cNvSpPr txBox="1"/>
          <p:nvPr/>
        </p:nvSpPr>
        <p:spPr>
          <a:xfrm>
            <a:off x="1251777" y="3334141"/>
            <a:ext cx="10942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Enables time-series analysis (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</a:t>
            </a: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.g., monitoring seasonal vegetation cycles)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Allows change detection (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</a:t>
            </a: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.g., wildfire burn area before/after an event)</a:t>
            </a:r>
            <a:endParaRPr/>
          </a:p>
          <a:p>
            <a:pPr marL="228600" marR="0" lvl="1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30" name="Google Shape;230;p7"/>
          <p:cNvSpPr/>
          <p:nvPr/>
        </p:nvSpPr>
        <p:spPr>
          <a:xfrm>
            <a:off x="1249144" y="4395907"/>
            <a:ext cx="5416537" cy="5204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Sentinel-2 temporal resolution</a:t>
            </a:r>
            <a:endParaRPr sz="2400" b="1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31" name="Google Shape;231;p7"/>
          <p:cNvSpPr txBox="1"/>
          <p:nvPr/>
        </p:nvSpPr>
        <p:spPr>
          <a:xfrm>
            <a:off x="1253165" y="5123760"/>
            <a:ext cx="10723815" cy="1495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5-day revisit time (when both Sentinel-2A and Sentinel-2B are operational)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Frequent coverage makes it ideal for monitoring rapid changes (e.g., agriculture, disasters, deforestation)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8"/>
          <p:cNvSpPr txBox="1"/>
          <p:nvPr/>
        </p:nvSpPr>
        <p:spPr>
          <a:xfrm>
            <a:off x="2174225" y="-26306"/>
            <a:ext cx="5441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Spectral resolution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8" name="Google Shape;238;p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E3a Sentinel-2 Images – Spectral, Temporal and Spatial resolution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7</a:t>
            </a:fld>
            <a:endParaRPr/>
          </a:p>
        </p:txBody>
      </p:sp>
      <p:pic>
        <p:nvPicPr>
          <p:cNvPr id="241" name="Google Shape;241;p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8"/>
          <p:cNvSpPr txBox="1"/>
          <p:nvPr/>
        </p:nvSpPr>
        <p:spPr>
          <a:xfrm>
            <a:off x="1146129" y="1830313"/>
            <a:ext cx="10812205" cy="2431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ability of a satellite to capture information in different wavelengths of the electromagnetic spectrum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43" name="Google Shape;243;p8"/>
          <p:cNvSpPr/>
          <p:nvPr/>
        </p:nvSpPr>
        <p:spPr>
          <a:xfrm>
            <a:off x="1249146" y="1196719"/>
            <a:ext cx="5416537" cy="5204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spectral resolution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44" name="Google Shape;244;p8"/>
          <p:cNvSpPr/>
          <p:nvPr/>
        </p:nvSpPr>
        <p:spPr>
          <a:xfrm>
            <a:off x="1249145" y="3349670"/>
            <a:ext cx="5416537" cy="5204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Why spectral resolution matters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45" name="Google Shape;245;p8"/>
          <p:cNvSpPr txBox="1"/>
          <p:nvPr/>
        </p:nvSpPr>
        <p:spPr>
          <a:xfrm>
            <a:off x="1251777" y="4259427"/>
            <a:ext cx="1094236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Different wavelengths allow differentiation between land cover types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Enables vegetation indices (e.g., NDVI, EVI) for monitoring crop health and forest conditions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9"/>
          <p:cNvSpPr txBox="1"/>
          <p:nvPr/>
        </p:nvSpPr>
        <p:spPr>
          <a:xfrm>
            <a:off x="2174225" y="-26306"/>
            <a:ext cx="5441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Spectral resolution of Sentinel-2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2" name="Google Shape;252;p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9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E3a Sentinel-2 Images – Spectral, Temporal and Spatial resolution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8</a:t>
            </a:fld>
            <a:endParaRPr/>
          </a:p>
        </p:txBody>
      </p:sp>
      <p:pic>
        <p:nvPicPr>
          <p:cNvPr id="255" name="Google Shape;255;p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9" descr="Ein Bild, das Text, Screenshot, Zahl, Schrif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42144" y="1022788"/>
            <a:ext cx="8212665" cy="4806376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9"/>
          <p:cNvSpPr txBox="1"/>
          <p:nvPr/>
        </p:nvSpPr>
        <p:spPr>
          <a:xfrm>
            <a:off x="1494972" y="5831115"/>
            <a:ext cx="459981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(Freie Universität Berlin n.d.)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0"/>
          <p:cNvSpPr txBox="1"/>
          <p:nvPr/>
        </p:nvSpPr>
        <p:spPr>
          <a:xfrm>
            <a:off x="2174225" y="-26306"/>
            <a:ext cx="5441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Spectral resolution of Sentinel-2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4" name="Google Shape;264;p1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1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E3a Sentinel-2 Images – Spectral, Temporal and Spatial resolution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9</a:t>
            </a:fld>
            <a:endParaRPr/>
          </a:p>
        </p:txBody>
      </p:sp>
      <p:pic>
        <p:nvPicPr>
          <p:cNvPr id="267" name="Google Shape;267;p1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10" descr="Ein Bild, das Text, Screenshot, Grafikdesign, Kuns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7357" y="1939003"/>
            <a:ext cx="11224381" cy="2980267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10"/>
          <p:cNvSpPr txBox="1"/>
          <p:nvPr/>
        </p:nvSpPr>
        <p:spPr>
          <a:xfrm>
            <a:off x="807347" y="4919277"/>
            <a:ext cx="459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(Freie Universität Berlin n.d.)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946</Words>
  <Application>Microsoft Office PowerPoint</Application>
  <PresentationFormat>Breitbild</PresentationFormat>
  <Paragraphs>164</Paragraphs>
  <Slides>15</Slides>
  <Notes>15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1" baseType="lpstr">
      <vt:lpstr>Arial Narrow</vt:lpstr>
      <vt:lpstr>Calibri</vt:lpstr>
      <vt:lpstr>Arial</vt:lpstr>
      <vt:lpstr>Noto Sans Symbols</vt:lpstr>
      <vt:lpstr>Open Sans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1</cp:revision>
  <dcterms:created xsi:type="dcterms:W3CDTF">2019-06-02T12:25:39Z</dcterms:created>
  <dcterms:modified xsi:type="dcterms:W3CDTF">2026-04-15T13:36:34Z</dcterms:modified>
</cp:coreProperties>
</file>